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9" r:id="rId4"/>
    <p:sldId id="277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3" r:id="rId17"/>
    <p:sldId id="272" r:id="rId18"/>
    <p:sldId id="274" r:id="rId19"/>
    <p:sldId id="275" r:id="rId20"/>
    <p:sldId id="276" r:id="rId21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Nunito Sans 7pt Black" pitchFamily="2" charset="-52"/>
      <p:bold r:id="rId2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E88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3417" autoAdjust="0"/>
  </p:normalViewPr>
  <p:slideViewPr>
    <p:cSldViewPr snapToGrid="0">
      <p:cViewPr varScale="1">
        <p:scale>
          <a:sx n="71" d="100"/>
          <a:sy n="71" d="100"/>
        </p:scale>
        <p:origin x="113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99E02F-B9DB-4BAE-A99B-D7C4B4218046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8103B8-36ED-4D3A-A075-E09F60E667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1007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shutterstock.com/" TargetMode="External"/><Relationship Id="rId4" Type="http://schemas.openxmlformats.org/officeDocument/2006/relationships/hyperlink" Target="https://www.flaticon.com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103B8-36ED-4D3A-A075-E09F60E667D2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76235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103B8-36ED-4D3A-A075-E09F60E667D2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11924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103B8-36ED-4D3A-A075-E09F60E667D2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46644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103B8-36ED-4D3A-A075-E09F60E667D2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19416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103B8-36ED-4D3A-A075-E09F60E667D2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25490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103B8-36ED-4D3A-A075-E09F60E667D2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13308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103B8-36ED-4D3A-A075-E09F60E667D2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0520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/>
              <a:t>олы</a:t>
            </a:r>
            <a:r>
              <a:rPr lang="ru-RU" dirty="0"/>
              <a:t>, скидываю несколько ресурсов, которыми я лично пользуюсь, и конкретно по биологии настоятельно рекомендую!</a:t>
            </a:r>
            <a:br>
              <a:rPr lang="ru-RU" dirty="0"/>
            </a:br>
            <a:r>
              <a:rPr lang="ru-RU" dirty="0">
                <a:hlinkClick r:id="rId3" tooltip="https://slidesgo.com/"/>
              </a:rPr>
              <a:t>https://slidesgo.com/</a:t>
            </a:r>
            <a:r>
              <a:rPr lang="ru-RU" dirty="0"/>
              <a:t> - бесплатные шаблоны </a:t>
            </a:r>
            <a:r>
              <a:rPr lang="ru-RU" dirty="0" err="1"/>
              <a:t>pp</a:t>
            </a:r>
            <a:br>
              <a:rPr lang="ru-RU" dirty="0"/>
            </a:br>
            <a:r>
              <a:rPr lang="ru-RU" dirty="0">
                <a:hlinkClick r:id="rId4" tooltip="https://www.flaticon.com/"/>
              </a:rPr>
              <a:t>https://www.flaticon.com/</a:t>
            </a:r>
            <a:r>
              <a:rPr lang="ru-RU" dirty="0"/>
              <a:t> - иконки и красивенькие картиночки</a:t>
            </a:r>
            <a:br>
              <a:rPr lang="ru-RU" dirty="0"/>
            </a:br>
            <a:r>
              <a:rPr lang="ru-RU" dirty="0">
                <a:hlinkClick r:id="rId5" tooltip="https://www.shutterstock.com/"/>
              </a:rPr>
              <a:t>https://www.shutterstock.com/</a:t>
            </a:r>
            <a:r>
              <a:rPr lang="ru-RU" dirty="0"/>
              <a:t> - изображения, фотки и схемы</a:t>
            </a:r>
            <a:br>
              <a:rPr lang="ru-RU" dirty="0"/>
            </a:br>
            <a:r>
              <a:rPr lang="ru-RU" dirty="0"/>
              <a:t>единственное, английский нужно будет подтянуть, ну или пользоваться переводчиком)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103B8-36ED-4D3A-A075-E09F60E667D2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44579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103B8-36ED-4D3A-A075-E09F60E667D2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4279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103B8-36ED-4D3A-A075-E09F60E667D2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8980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103B8-36ED-4D3A-A075-E09F60E667D2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49204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103B8-36ED-4D3A-A075-E09F60E667D2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32165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103B8-36ED-4D3A-A075-E09F60E667D2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10350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103B8-36ED-4D3A-A075-E09F60E667D2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47530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103B8-36ED-4D3A-A075-E09F60E667D2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5522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4B2214-404C-4146-9EEE-D9E1710A14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E1EEF91-EDA9-40A1-A6CD-0E3FAD2486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EE92B2E-8711-4A80-B9EE-40804F977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043B4-2843-4104-9A8B-18F1E0F99A6E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7422CAC-AA52-4ED5-A525-55FAC10BC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3C3A22A-A002-4E86-975A-06F4900FC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E40B-7A89-4ECD-9E12-9FC389C5CB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2925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9BC129-56C5-4C26-B21D-8282645B6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E2CA89A-C14B-4EEA-A091-478A2210CB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90B983E-A801-485E-9274-F1CDC4A02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043B4-2843-4104-9A8B-18F1E0F99A6E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01E779B-EB30-4CD3-8E77-3C88980E8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DA57138-0B26-494D-AE50-27CEFD1BC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E40B-7A89-4ECD-9E12-9FC389C5CB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4653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705249C-1588-4C7C-83F4-1FC0C278B9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31CF49A-8E9B-47B8-AC8A-DEC4B0CD14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CA1E6D-6C9B-4926-B782-8EE09DB4C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043B4-2843-4104-9A8B-18F1E0F99A6E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860478-3AB8-49C4-80FD-651B49C60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74F0DB-7C3F-43E9-BBB7-41CCBDF9E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E40B-7A89-4ECD-9E12-9FC389C5CB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1373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51B507-50ED-444C-8D42-A1106D461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3AB0A1-6D8A-438C-891B-DF33993F7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D2E537-23FB-4C86-B92A-92A81CB7A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043B4-2843-4104-9A8B-18F1E0F99A6E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755764A-336E-444A-AFEE-1553E9EE6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EE499B5-1136-4709-BA94-C158F6FB4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E40B-7A89-4ECD-9E12-9FC389C5CB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7994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422EA5-1B43-4417-8898-7CDB97D66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2B63290-8F8D-4437-B30E-114D47A366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553B6F6-F869-4117-BF94-6ACCB5724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043B4-2843-4104-9A8B-18F1E0F99A6E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A4DDDF6-0F28-437C-8DF3-5B9519973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8DAFF25-7D68-4217-A2CC-DCD76DFC2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E40B-7A89-4ECD-9E12-9FC389C5CB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1253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F4FD85-DBEE-45F4-A774-E400EF8DC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18BAEEA-4193-4EAA-A9CF-C3149D7607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17FA423-988B-4717-8204-85176BEF47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E9ECE03-2A5B-41B4-BA01-900124021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043B4-2843-4104-9A8B-18F1E0F99A6E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57CE881-2DED-47EB-A82C-B798169B0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AB4DA57-E73D-4C7C-ABA4-8C017B429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E40B-7A89-4ECD-9E12-9FC389C5CB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9454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4B26D0-0104-4B16-9640-E1F4F6AD1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8D6C4B5-4D82-4915-8086-79EE6456B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71FAA79-3D1F-47FC-96E5-E65B6214A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61FD0E6-2BF9-49E5-B7D4-954E7C0555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1E2AF30-C863-4F17-A52D-D51B2667FF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0872CDD-306F-4032-83DD-6E58F72D0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043B4-2843-4104-9A8B-18F1E0F99A6E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9E8CD76-0204-43B4-ABA5-D73E645CB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E6808BC-0C60-4987-B5C6-4D602165E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E40B-7A89-4ECD-9E12-9FC389C5CB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2023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367D39-4A3F-4878-B095-516B5188F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57F8EF4-DC78-478D-B517-77D0C34A6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043B4-2843-4104-9A8B-18F1E0F99A6E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8A4C2C1-058A-4055-AD20-6B0FECEA0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1C3DCC0-E3E0-4CD3-A93B-24CED308E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E40B-7A89-4ECD-9E12-9FC389C5CB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2432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C009E67-9958-494B-8571-F3FA28A36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043B4-2843-4104-9A8B-18F1E0F99A6E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994CAF5-3998-4999-9ECE-F07B204E7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7BD34CE-F8D5-4DCC-882F-CE9A27DBB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E40B-7A89-4ECD-9E12-9FC389C5CB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4743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5FA0C2-5FD5-4FEB-90E4-54688632C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8CE9FD4-84EA-4628-96B9-6AE07102D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4F96404-3CA4-4073-8FB6-DAB16B0AA6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1D3C178-700C-4DD5-9105-E05B01D15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043B4-2843-4104-9A8B-18F1E0F99A6E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E6AB3E9-3FE6-4739-95A3-A35CE3D5D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5862405-0E55-4EFB-9181-D8AC1DBFA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E40B-7A89-4ECD-9E12-9FC389C5CB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5745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AF7685-EF69-42F5-9067-52FAA713F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8E13E95-16CD-4EFC-8D5D-D3B30EF532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2710452-427A-41D5-9F8A-AD24A47B7C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04E7919-A965-4266-828F-684FF9FBF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043B4-2843-4104-9A8B-18F1E0F99A6E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C82B887-59D2-4708-866E-70D206966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FFA1737-22E3-4856-9442-B56C44DDA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E40B-7A89-4ECD-9E12-9FC389C5CB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0634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6B77B5-70AD-4129-ABD5-E3549891B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C2946D6-F111-4605-BFB1-4D95B78D6B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BE9F40-62DA-4BD2-A55E-3CD88FBECD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043B4-2843-4104-9A8B-18F1E0F99A6E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3A8A668-D0DE-4E1C-A7F4-215B6296B0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7D37875-5DC4-40E7-920C-9C26DF4035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9E40B-7A89-4ECD-9E12-9FC389C5CB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1815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85BA3B-F9CF-4A4A-81E2-6080AE9D50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663" y="1279776"/>
            <a:ext cx="6458285" cy="2387600"/>
          </a:xfrm>
        </p:spPr>
        <p:txBody>
          <a:bodyPr/>
          <a:lstStyle/>
          <a:p>
            <a:r>
              <a:rPr lang="en-US" dirty="0" err="1">
                <a:solidFill>
                  <a:srgbClr val="004E88"/>
                </a:solidFill>
                <a:latin typeface="Nunito Sans 7pt Black" pitchFamily="2" charset="-52"/>
              </a:rPr>
              <a:t>Neuro</a:t>
            </a:r>
            <a:r>
              <a:rPr lang="en-US" dirty="0" err="1">
                <a:latin typeface="Nunito Sans 7pt Black" pitchFamily="2" charset="-52"/>
              </a:rPr>
              <a:t>Craft</a:t>
            </a:r>
            <a:endParaRPr lang="ru-RU" dirty="0">
              <a:latin typeface="Nunito Sans 7pt Black" pitchFamily="2" charset="-52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6F04258-7D8B-4958-865C-D250827D63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663" y="3759451"/>
            <a:ext cx="6458285" cy="1655762"/>
          </a:xfrm>
        </p:spPr>
        <p:txBody>
          <a:bodyPr/>
          <a:lstStyle/>
          <a:p>
            <a:r>
              <a:rPr lang="ru-RU" dirty="0">
                <a:latin typeface="Nunito Sans 7pt Black" pitchFamily="2" charset="-52"/>
              </a:rPr>
              <a:t>Наш прогресс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E3E7C15-3A0E-4097-B4EE-46C646533E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426" y="0"/>
            <a:ext cx="6858000" cy="68580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859B5C4-9725-4089-9066-B4F3A164E2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88" y="4769010"/>
            <a:ext cx="5152913" cy="1855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707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CF9DB6C-0461-4AD2-AC74-F6724EA899CD}"/>
              </a:ext>
            </a:extLst>
          </p:cNvPr>
          <p:cNvSpPr txBox="1"/>
          <p:nvPr/>
        </p:nvSpPr>
        <p:spPr>
          <a:xfrm>
            <a:off x="205776" y="2414809"/>
            <a:ext cx="545694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sz="3200" dirty="0">
                <a:latin typeface="Nunito Sans 7pt Black" pitchFamily="2" charset="-52"/>
              </a:rPr>
              <a:t>Мы рассмотрели вариант создания ботов без кода,</a:t>
            </a:r>
          </a:p>
          <a:p>
            <a:pPr algn="r"/>
            <a:r>
              <a:rPr lang="ru-RU" sz="3200" dirty="0">
                <a:latin typeface="Nunito Sans 7pt Black" pitchFamily="2" charset="-52"/>
              </a:rPr>
              <a:t>но такие сервисы </a:t>
            </a:r>
            <a:r>
              <a:rPr lang="ru-RU" sz="4400" dirty="0">
                <a:solidFill>
                  <a:srgbClr val="004E88"/>
                </a:solidFill>
                <a:latin typeface="Nunito Sans 7pt Black" pitchFamily="2" charset="-52"/>
              </a:rPr>
              <a:t>платные – по 1400</a:t>
            </a:r>
            <a:r>
              <a:rPr lang="en-US" sz="4400" dirty="0">
                <a:solidFill>
                  <a:srgbClr val="004E88"/>
                </a:solidFill>
                <a:latin typeface="Nunito Sans 7pt Black" pitchFamily="2" charset="-52"/>
              </a:rPr>
              <a:t>/</a:t>
            </a:r>
            <a:r>
              <a:rPr lang="ru-RU" sz="4400" dirty="0" err="1">
                <a:solidFill>
                  <a:srgbClr val="004E88"/>
                </a:solidFill>
                <a:latin typeface="Nunito Sans 7pt Black" pitchFamily="2" charset="-52"/>
              </a:rPr>
              <a:t>мес</a:t>
            </a:r>
            <a:endParaRPr lang="ru-RU" sz="4400" dirty="0">
              <a:solidFill>
                <a:srgbClr val="004E88"/>
              </a:solidFill>
              <a:latin typeface="Nunito Sans 7pt Black" pitchFamily="2" charset="-52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AA4C77F9-0FFC-4A29-BC42-64A1FAB89257}"/>
              </a:ext>
            </a:extLst>
          </p:cNvPr>
          <p:cNvSpPr/>
          <p:nvPr/>
        </p:nvSpPr>
        <p:spPr>
          <a:xfrm>
            <a:off x="9789801" y="89209"/>
            <a:ext cx="2325496" cy="2325600"/>
          </a:xfrm>
          <a:prstGeom prst="ellipse">
            <a:avLst/>
          </a:prstGeom>
          <a:solidFill>
            <a:srgbClr val="004E8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dirty="0">
                <a:latin typeface="Nunito Sans 7pt Black" pitchFamily="2" charset="-52"/>
              </a:rPr>
              <a:t>Наш путь</a:t>
            </a:r>
            <a:endParaRPr lang="ru-RU" sz="19900" dirty="0">
              <a:latin typeface="Nunito Sans 7pt Black" pitchFamily="2" charset="-52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E389E01-C9DC-4287-AFF9-800E7A1865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6693" y="2253828"/>
            <a:ext cx="3738282" cy="373828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AD7F888-B55D-4D88-BB79-AD978A2A5B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73798" cy="147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0786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CF9DB6C-0461-4AD2-AC74-F6724EA899CD}"/>
              </a:ext>
            </a:extLst>
          </p:cNvPr>
          <p:cNvSpPr txBox="1"/>
          <p:nvPr/>
        </p:nvSpPr>
        <p:spPr>
          <a:xfrm>
            <a:off x="4516662" y="2414809"/>
            <a:ext cx="6015074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>
                <a:latin typeface="Nunito Sans 7pt Black" pitchFamily="2" charset="-52"/>
              </a:rPr>
              <a:t>Поэтому мы решили программировать бота</a:t>
            </a:r>
            <a:endParaRPr lang="ru-RU" sz="6000" dirty="0">
              <a:solidFill>
                <a:srgbClr val="004E88"/>
              </a:solidFill>
              <a:latin typeface="Nunito Sans 7pt Black" pitchFamily="2" charset="-52"/>
            </a:endParaRPr>
          </a:p>
          <a:p>
            <a:r>
              <a:rPr lang="ru-RU" sz="6000" dirty="0">
                <a:solidFill>
                  <a:srgbClr val="004E88"/>
                </a:solidFill>
                <a:latin typeface="Nunito Sans 7pt Black" pitchFamily="2" charset="-52"/>
              </a:rPr>
              <a:t>на </a:t>
            </a:r>
            <a:r>
              <a:rPr lang="en-US" sz="6000" dirty="0">
                <a:solidFill>
                  <a:srgbClr val="004E88"/>
                </a:solidFill>
                <a:latin typeface="Nunito Sans 7pt Black" pitchFamily="2" charset="-52"/>
              </a:rPr>
              <a:t>python</a:t>
            </a:r>
            <a:r>
              <a:rPr lang="ru-RU" sz="6000" dirty="0">
                <a:solidFill>
                  <a:srgbClr val="004E88"/>
                </a:solidFill>
                <a:latin typeface="Nunito Sans 7pt Black" pitchFamily="2" charset="-52"/>
              </a:rPr>
              <a:t>,</a:t>
            </a:r>
            <a:endParaRPr lang="en-US" sz="6000" dirty="0">
              <a:solidFill>
                <a:srgbClr val="004E88"/>
              </a:solidFill>
              <a:latin typeface="Nunito Sans 7pt Black" pitchFamily="2" charset="-52"/>
            </a:endParaRPr>
          </a:p>
          <a:p>
            <a:r>
              <a:rPr lang="ru-RU" sz="3200" dirty="0">
                <a:latin typeface="Nunito Sans 7pt Black" pitchFamily="2" charset="-52"/>
              </a:rPr>
              <a:t>Достаточно простой для освоения всем участникам</a:t>
            </a:r>
            <a:endParaRPr lang="en-US" sz="3200" dirty="0">
              <a:latin typeface="Nunito Sans 7pt Black" pitchFamily="2" charset="-52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AA4C77F9-0FFC-4A29-BC42-64A1FAB89257}"/>
              </a:ext>
            </a:extLst>
          </p:cNvPr>
          <p:cNvSpPr/>
          <p:nvPr/>
        </p:nvSpPr>
        <p:spPr>
          <a:xfrm>
            <a:off x="9789801" y="89209"/>
            <a:ext cx="2325496" cy="2325600"/>
          </a:xfrm>
          <a:prstGeom prst="ellipse">
            <a:avLst/>
          </a:prstGeom>
          <a:solidFill>
            <a:srgbClr val="004E8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dirty="0">
                <a:latin typeface="Nunito Sans 7pt Black" pitchFamily="2" charset="-52"/>
              </a:rPr>
              <a:t>Наш путь</a:t>
            </a:r>
            <a:endParaRPr lang="ru-RU" sz="19900" dirty="0">
              <a:latin typeface="Nunito Sans 7pt Black" pitchFamily="2" charset="-52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2A13A9D-088D-49E4-AE7C-13D5E8668A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15" y="2237590"/>
            <a:ext cx="3478897" cy="347889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67ED2EF-66CB-4CF5-AF58-4F0A550C23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73798" cy="147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6164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CF9DB6C-0461-4AD2-AC74-F6724EA899CD}"/>
              </a:ext>
            </a:extLst>
          </p:cNvPr>
          <p:cNvSpPr txBox="1"/>
          <p:nvPr/>
        </p:nvSpPr>
        <p:spPr>
          <a:xfrm>
            <a:off x="591671" y="3060397"/>
            <a:ext cx="6217920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sz="2400" dirty="0">
                <a:latin typeface="Nunito Sans 7pt Black" pitchFamily="2" charset="-52"/>
              </a:rPr>
              <a:t>Для разработки мы решили использовать</a:t>
            </a:r>
          </a:p>
          <a:p>
            <a:pPr algn="r"/>
            <a:r>
              <a:rPr lang="ru-RU" sz="3600" dirty="0">
                <a:solidFill>
                  <a:srgbClr val="004E88"/>
                </a:solidFill>
                <a:latin typeface="Nunito Sans 7pt Black" pitchFamily="2" charset="-52"/>
              </a:rPr>
              <a:t>фреймворк </a:t>
            </a:r>
            <a:r>
              <a:rPr lang="en-US" sz="3600" dirty="0" err="1">
                <a:solidFill>
                  <a:srgbClr val="004E88"/>
                </a:solidFill>
                <a:latin typeface="Nunito Sans 7pt Black" pitchFamily="2" charset="-52"/>
              </a:rPr>
              <a:t>aiogram</a:t>
            </a:r>
            <a:r>
              <a:rPr lang="ru-RU" sz="3600" dirty="0">
                <a:solidFill>
                  <a:srgbClr val="004E88"/>
                </a:solidFill>
                <a:latin typeface="Nunito Sans 7pt Black" pitchFamily="2" charset="-52"/>
              </a:rPr>
              <a:t>,</a:t>
            </a:r>
            <a:endParaRPr lang="ru-RU" sz="2800" dirty="0">
              <a:solidFill>
                <a:srgbClr val="004E88"/>
              </a:solidFill>
              <a:latin typeface="Nunito Sans 7pt Black" pitchFamily="2" charset="-52"/>
            </a:endParaRPr>
          </a:p>
          <a:p>
            <a:pPr algn="r"/>
            <a:r>
              <a:rPr lang="ru-RU" sz="2400" dirty="0">
                <a:latin typeface="Nunito Sans 7pt Black" pitchFamily="2" charset="-52"/>
              </a:rPr>
              <a:t>делающий акцент на асинхронность, важную для работы нашей викторины</a:t>
            </a:r>
            <a:endParaRPr lang="en-US" sz="2400" dirty="0">
              <a:latin typeface="Nunito Sans 7pt Black" pitchFamily="2" charset="-52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AA4C77F9-0FFC-4A29-BC42-64A1FAB89257}"/>
              </a:ext>
            </a:extLst>
          </p:cNvPr>
          <p:cNvSpPr/>
          <p:nvPr/>
        </p:nvSpPr>
        <p:spPr>
          <a:xfrm>
            <a:off x="9789801" y="89209"/>
            <a:ext cx="2325496" cy="2325600"/>
          </a:xfrm>
          <a:prstGeom prst="ellipse">
            <a:avLst/>
          </a:prstGeom>
          <a:solidFill>
            <a:srgbClr val="004E8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dirty="0">
                <a:latin typeface="Nunito Sans 7pt Black" pitchFamily="2" charset="-52"/>
              </a:rPr>
              <a:t>Наш путь</a:t>
            </a:r>
            <a:endParaRPr lang="ru-RU" sz="19900" dirty="0">
              <a:latin typeface="Nunito Sans 7pt Black" pitchFamily="2" charset="-52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B10F97D-A6E4-4336-956E-E9BA78277D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169" y="2414809"/>
            <a:ext cx="3365242" cy="336524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D5A4538-718A-443B-835F-C349ACF34E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73798" cy="147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681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CF9DB6C-0461-4AD2-AC74-F6724EA899CD}"/>
              </a:ext>
            </a:extLst>
          </p:cNvPr>
          <p:cNvSpPr txBox="1"/>
          <p:nvPr/>
        </p:nvSpPr>
        <p:spPr>
          <a:xfrm>
            <a:off x="4042160" y="2153169"/>
            <a:ext cx="6672457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dirty="0">
                <a:solidFill>
                  <a:srgbClr val="004E88"/>
                </a:solidFill>
                <a:latin typeface="Nunito Sans 7pt Black" pitchFamily="2" charset="-52"/>
              </a:rPr>
              <a:t>Наш прогресс: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200" dirty="0">
                <a:latin typeface="Nunito Sans 7pt Black" pitchFamily="2" charset="-52"/>
              </a:rPr>
              <a:t>создали репозиторий кода для совместной разработки проекта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200" dirty="0">
                <a:latin typeface="Nunito Sans 7pt Black" pitchFamily="2" charset="-52"/>
              </a:rPr>
              <a:t>Написали скелет логики регистрации в боте</a:t>
            </a:r>
            <a:endParaRPr lang="en-US" sz="3200" dirty="0">
              <a:latin typeface="Nunito Sans 7pt Black" pitchFamily="2" charset="-52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AA4C77F9-0FFC-4A29-BC42-64A1FAB89257}"/>
              </a:ext>
            </a:extLst>
          </p:cNvPr>
          <p:cNvSpPr/>
          <p:nvPr/>
        </p:nvSpPr>
        <p:spPr>
          <a:xfrm>
            <a:off x="9789801" y="89209"/>
            <a:ext cx="2325496" cy="2325600"/>
          </a:xfrm>
          <a:prstGeom prst="ellipse">
            <a:avLst/>
          </a:prstGeom>
          <a:solidFill>
            <a:srgbClr val="004E8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dirty="0">
                <a:latin typeface="Nunito Sans 7pt Black" pitchFamily="2" charset="-52"/>
              </a:rPr>
              <a:t>Наш путь</a:t>
            </a:r>
            <a:endParaRPr lang="ru-RU" sz="19900" dirty="0">
              <a:latin typeface="Nunito Sans 7pt Black" pitchFamily="2" charset="-52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528EB4B-5550-436F-BECF-5F7FE9E378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15" y="2664487"/>
            <a:ext cx="3018877" cy="301887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3332E1D-A8DE-4EFA-A453-49C6AD3D970E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400" y="1743011"/>
            <a:ext cx="717353" cy="7173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668EF0E-566E-454C-B7B5-FB988D90DA3C}"/>
              </a:ext>
            </a:extLst>
          </p:cNvPr>
          <p:cNvSpPr txBox="1"/>
          <p:nvPr/>
        </p:nvSpPr>
        <p:spPr>
          <a:xfrm>
            <a:off x="1109305" y="5887487"/>
            <a:ext cx="23358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4E88"/>
                </a:solidFill>
                <a:latin typeface="Nunito Sans 7pt Black" pitchFamily="2" charset="-52"/>
              </a:rPr>
              <a:t>GitHub</a:t>
            </a:r>
            <a:endParaRPr lang="ru-RU" sz="4400" dirty="0">
              <a:solidFill>
                <a:srgbClr val="004E88"/>
              </a:solidFill>
              <a:latin typeface="Nunito Sans 7pt Black" pitchFamily="2" charset="-52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79E61C3-9DAB-42FD-8C56-42B26AE24E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73798" cy="147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814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2AF0ADF-5A53-4CFA-91FF-081FA28A4D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30" b="6333"/>
          <a:stretch/>
        </p:blipFill>
        <p:spPr>
          <a:xfrm>
            <a:off x="322729" y="1736103"/>
            <a:ext cx="9326880" cy="4718485"/>
          </a:xfrm>
          <a:prstGeom prst="rect">
            <a:avLst/>
          </a:prstGeom>
        </p:spPr>
      </p:pic>
      <p:sp>
        <p:nvSpPr>
          <p:cNvPr id="6" name="Овал 5">
            <a:extLst>
              <a:ext uri="{FF2B5EF4-FFF2-40B4-BE49-F238E27FC236}">
                <a16:creationId xmlns:a16="http://schemas.microsoft.com/office/drawing/2014/main" id="{3EAC4213-DF65-449D-8264-4A1D7C9075C5}"/>
              </a:ext>
            </a:extLst>
          </p:cNvPr>
          <p:cNvSpPr/>
          <p:nvPr/>
        </p:nvSpPr>
        <p:spPr>
          <a:xfrm>
            <a:off x="9789801" y="89209"/>
            <a:ext cx="2325496" cy="2325600"/>
          </a:xfrm>
          <a:prstGeom prst="ellipse">
            <a:avLst/>
          </a:prstGeom>
          <a:solidFill>
            <a:srgbClr val="004E8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dirty="0">
                <a:latin typeface="Nunito Sans 7pt Black" pitchFamily="2" charset="-52"/>
              </a:rPr>
              <a:t>Наш путь</a:t>
            </a:r>
            <a:endParaRPr lang="ru-RU" sz="19900" dirty="0">
              <a:latin typeface="Nunito Sans 7pt Black" pitchFamily="2" charset="-52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B2C48CE-74B1-4DEF-9F3A-726D986B6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73798" cy="147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688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CF9DB6C-0461-4AD2-AC74-F6724EA899CD}"/>
              </a:ext>
            </a:extLst>
          </p:cNvPr>
          <p:cNvSpPr txBox="1"/>
          <p:nvPr/>
        </p:nvSpPr>
        <p:spPr>
          <a:xfrm>
            <a:off x="1960213" y="2210943"/>
            <a:ext cx="8227279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dirty="0">
                <a:solidFill>
                  <a:srgbClr val="004E88"/>
                </a:solidFill>
                <a:latin typeface="Nunito Sans 7pt Black" pitchFamily="2" charset="-52"/>
              </a:rPr>
              <a:t>Доделать регистрацию</a:t>
            </a:r>
            <a:r>
              <a:rPr lang="en-US" sz="4000" dirty="0">
                <a:solidFill>
                  <a:srgbClr val="004E88"/>
                </a:solidFill>
                <a:latin typeface="Nunito Sans 7pt Black" pitchFamily="2" charset="-52"/>
              </a:rPr>
              <a:t>:</a:t>
            </a:r>
          </a:p>
          <a:p>
            <a:r>
              <a:rPr lang="en-US" sz="3200" dirty="0">
                <a:latin typeface="Nunito Sans 7pt Black" pitchFamily="2" charset="-52"/>
              </a:rPr>
              <a:t>C</a:t>
            </a:r>
            <a:r>
              <a:rPr lang="ru-RU" sz="3200" dirty="0">
                <a:latin typeface="Nunito Sans 7pt Black" pitchFamily="2" charset="-52"/>
              </a:rPr>
              <a:t>делать базу данных аккаунтов</a:t>
            </a:r>
            <a:endParaRPr lang="en-US" sz="3200" dirty="0">
              <a:latin typeface="Nunito Sans 7pt Black" pitchFamily="2" charset="-52"/>
            </a:endParaRPr>
          </a:p>
          <a:p>
            <a:r>
              <a:rPr lang="ru-RU" sz="3600" dirty="0">
                <a:solidFill>
                  <a:srgbClr val="004E88"/>
                </a:solidFill>
                <a:latin typeface="Nunito Sans 7pt Black" pitchFamily="2" charset="-52"/>
              </a:rPr>
              <a:t>Варианты: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Nunito Sans 7pt Black" pitchFamily="2" charset="-52"/>
              </a:rPr>
              <a:t>MongoDB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Nunito Sans 7pt Black" pitchFamily="2" charset="-52"/>
              </a:rPr>
              <a:t>PostgreSQL</a:t>
            </a:r>
            <a:endParaRPr lang="ru-RU" sz="3200" dirty="0">
              <a:latin typeface="Nunito Sans 7pt Black" pitchFamily="2" charset="-52"/>
            </a:endParaRPr>
          </a:p>
          <a:p>
            <a:r>
              <a:rPr lang="ru-RU" sz="4000" dirty="0">
                <a:solidFill>
                  <a:srgbClr val="004E88"/>
                </a:solidFill>
                <a:latin typeface="Nunito Sans 7pt Black" pitchFamily="2" charset="-52"/>
              </a:rPr>
              <a:t>*</a:t>
            </a:r>
            <a:r>
              <a:rPr lang="ru-RU" sz="3200" dirty="0">
                <a:latin typeface="Nunito Sans 7pt Black" pitchFamily="2" charset="-52"/>
              </a:rPr>
              <a:t>Также продумать пользовательский</a:t>
            </a:r>
          </a:p>
          <a:p>
            <a:r>
              <a:rPr lang="ru-RU" sz="3200" dirty="0">
                <a:latin typeface="Nunito Sans 7pt Black" pitchFamily="2" charset="-52"/>
              </a:rPr>
              <a:t>интерфейс</a:t>
            </a: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A2F5ACE2-3835-4F00-BFD5-F2D55A86EFE3}"/>
              </a:ext>
            </a:extLst>
          </p:cNvPr>
          <p:cNvSpPr/>
          <p:nvPr/>
        </p:nvSpPr>
        <p:spPr>
          <a:xfrm>
            <a:off x="9780837" y="89209"/>
            <a:ext cx="2325496" cy="2325600"/>
          </a:xfrm>
          <a:prstGeom prst="ellipse">
            <a:avLst/>
          </a:prstGeom>
          <a:solidFill>
            <a:srgbClr val="004E8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dirty="0">
                <a:latin typeface="Nunito Sans 7pt Black" pitchFamily="2" charset="-52"/>
              </a:rPr>
              <a:t>Наш путь</a:t>
            </a:r>
            <a:endParaRPr lang="ru-RU" sz="19900" dirty="0">
              <a:latin typeface="Nunito Sans 7pt Black" pitchFamily="2" charset="-5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F412C1-A5F2-4DE8-8FED-47C23702A152}"/>
              </a:ext>
            </a:extLst>
          </p:cNvPr>
          <p:cNvSpPr txBox="1"/>
          <p:nvPr/>
        </p:nvSpPr>
        <p:spPr>
          <a:xfrm>
            <a:off x="1960213" y="382279"/>
            <a:ext cx="480291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600" dirty="0">
                <a:solidFill>
                  <a:srgbClr val="004E88"/>
                </a:solidFill>
                <a:latin typeface="Nunito Sans 7pt Black" pitchFamily="2" charset="-52"/>
              </a:rPr>
              <a:t>В планах</a:t>
            </a:r>
            <a:r>
              <a:rPr lang="en-US" sz="6600" dirty="0">
                <a:solidFill>
                  <a:srgbClr val="004E88"/>
                </a:solidFill>
                <a:latin typeface="Nunito Sans 7pt Black" pitchFamily="2" charset="-52"/>
              </a:rPr>
              <a:t>:</a:t>
            </a:r>
            <a:endParaRPr lang="ru-RU" sz="6600" dirty="0">
              <a:solidFill>
                <a:srgbClr val="004E88"/>
              </a:solidFill>
              <a:latin typeface="Nunito Sans 7pt Black" pitchFamily="2" charset="-52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D13316-C638-4D0D-9C00-0C7A67836714}"/>
              </a:ext>
            </a:extLst>
          </p:cNvPr>
          <p:cNvSpPr txBox="1"/>
          <p:nvPr/>
        </p:nvSpPr>
        <p:spPr>
          <a:xfrm flipH="1">
            <a:off x="133385" y="2210943"/>
            <a:ext cx="16186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rgbClr val="004E88"/>
                </a:solidFill>
                <a:latin typeface="Nunito Sans 7pt Black" pitchFamily="2" charset="-52"/>
              </a:rPr>
              <a:t>1.</a:t>
            </a:r>
            <a:endParaRPr lang="ru-RU" sz="9600" dirty="0">
              <a:solidFill>
                <a:srgbClr val="004E88"/>
              </a:solidFill>
              <a:latin typeface="Nunito Sans 7pt Black" pitchFamily="2" charset="-52"/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105D266-7437-4009-9A1E-B82B0F82C3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544" b="89557" l="9916" r="89451">
                        <a14:foregroundMark x1="56118" y1="9494" x2="56118" y2="9494"/>
                        <a14:foregroundMark x1="57384" y1="8861" x2="57384" y2="8861"/>
                        <a14:foregroundMark x1="56962" y1="8544" x2="56962" y2="85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584" r="28238" b="20603"/>
          <a:stretch/>
        </p:blipFill>
        <p:spPr>
          <a:xfrm>
            <a:off x="9079611" y="3611097"/>
            <a:ext cx="2130014" cy="2389767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B388169-82C7-4EB8-8A7B-E4610E100AE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0600" y1="56752" x2="50600" y2="567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52" t="8747" r="18832" b="25394"/>
          <a:stretch/>
        </p:blipFill>
        <p:spPr>
          <a:xfrm>
            <a:off x="6763131" y="3429000"/>
            <a:ext cx="2316480" cy="275395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F2F3AC1-4CDF-4A9E-BB40-18B7343F66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73798" cy="147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577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Овал 11">
            <a:extLst>
              <a:ext uri="{FF2B5EF4-FFF2-40B4-BE49-F238E27FC236}">
                <a16:creationId xmlns:a16="http://schemas.microsoft.com/office/drawing/2014/main" id="{A2F5ACE2-3835-4F00-BFD5-F2D55A86EFE3}"/>
              </a:ext>
            </a:extLst>
          </p:cNvPr>
          <p:cNvSpPr/>
          <p:nvPr/>
        </p:nvSpPr>
        <p:spPr>
          <a:xfrm>
            <a:off x="9780837" y="89209"/>
            <a:ext cx="2325496" cy="2325600"/>
          </a:xfrm>
          <a:prstGeom prst="ellipse">
            <a:avLst/>
          </a:prstGeom>
          <a:solidFill>
            <a:srgbClr val="004E8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dirty="0">
                <a:latin typeface="Nunito Sans 7pt Black" pitchFamily="2" charset="-52"/>
              </a:rPr>
              <a:t>Наш путь</a:t>
            </a:r>
            <a:endParaRPr lang="ru-RU" sz="19900" dirty="0">
              <a:latin typeface="Nunito Sans 7pt Black" pitchFamily="2" charset="-5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F412C1-A5F2-4DE8-8FED-47C23702A152}"/>
              </a:ext>
            </a:extLst>
          </p:cNvPr>
          <p:cNvSpPr txBox="1"/>
          <p:nvPr/>
        </p:nvSpPr>
        <p:spPr>
          <a:xfrm>
            <a:off x="2196882" y="373158"/>
            <a:ext cx="480291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600" dirty="0">
                <a:solidFill>
                  <a:srgbClr val="004E88"/>
                </a:solidFill>
                <a:latin typeface="Nunito Sans 7pt Black" pitchFamily="2" charset="-52"/>
              </a:rPr>
              <a:t>В планах</a:t>
            </a:r>
            <a:r>
              <a:rPr lang="en-US" sz="6600" dirty="0">
                <a:solidFill>
                  <a:srgbClr val="004E88"/>
                </a:solidFill>
                <a:latin typeface="Nunito Sans 7pt Black" pitchFamily="2" charset="-52"/>
              </a:rPr>
              <a:t>:</a:t>
            </a:r>
            <a:endParaRPr lang="ru-RU" sz="6600" dirty="0">
              <a:solidFill>
                <a:srgbClr val="004E88"/>
              </a:solidFill>
              <a:latin typeface="Nunito Sans 7pt Black" pitchFamily="2" charset="-52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D13316-C638-4D0D-9C00-0C7A67836714}"/>
              </a:ext>
            </a:extLst>
          </p:cNvPr>
          <p:cNvSpPr txBox="1"/>
          <p:nvPr/>
        </p:nvSpPr>
        <p:spPr>
          <a:xfrm flipH="1">
            <a:off x="133385" y="2210943"/>
            <a:ext cx="16186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rgbClr val="004E88"/>
                </a:solidFill>
                <a:latin typeface="Nunito Sans 7pt Black" pitchFamily="2" charset="-52"/>
              </a:rPr>
              <a:t>1.</a:t>
            </a:r>
            <a:endParaRPr lang="ru-RU" sz="9600" dirty="0">
              <a:solidFill>
                <a:srgbClr val="004E88"/>
              </a:solidFill>
              <a:latin typeface="Nunito Sans 7pt Black" pitchFamily="2" charset="-52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1C7885A-8F1F-49C1-9318-188AEAFDEA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0885" y="2266201"/>
            <a:ext cx="6599952" cy="43539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C53AF2-406B-46F0-8310-2D8F1C1EB778}"/>
              </a:ext>
            </a:extLst>
          </p:cNvPr>
          <p:cNvSpPr txBox="1"/>
          <p:nvPr/>
        </p:nvSpPr>
        <p:spPr>
          <a:xfrm>
            <a:off x="1882589" y="1075765"/>
            <a:ext cx="1455848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9900" dirty="0">
                <a:solidFill>
                  <a:srgbClr val="004E88"/>
                </a:solidFill>
              </a:rPr>
              <a:t>*</a:t>
            </a:r>
            <a:endParaRPr lang="ru-RU" dirty="0">
              <a:solidFill>
                <a:srgbClr val="004E88"/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E7E7764-48C9-4BC9-81BF-22D7A5AA8C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73798" cy="147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21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66471A6C-4AEB-4EC7-B628-B6B28E7DEF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4923" y="1947264"/>
            <a:ext cx="8919543" cy="4351338"/>
          </a:xfrm>
        </p:spPr>
        <p:txBody>
          <a:bodyPr/>
          <a:lstStyle/>
          <a:p>
            <a:pPr marL="0" indent="0">
              <a:buNone/>
            </a:pPr>
            <a:r>
              <a:rPr lang="ru-RU" sz="4000" dirty="0">
                <a:solidFill>
                  <a:srgbClr val="004E88"/>
                </a:solidFill>
                <a:latin typeface="Nunito Sans 7pt Black" pitchFamily="2" charset="-52"/>
              </a:rPr>
              <a:t>Придумать вопросы для викторины</a:t>
            </a:r>
          </a:p>
          <a:p>
            <a:pPr marL="0" indent="0">
              <a:buNone/>
            </a:pPr>
            <a:r>
              <a:rPr lang="ru-RU" sz="3200" dirty="0">
                <a:latin typeface="Nunito Sans 7pt Black" pitchFamily="2" charset="-52"/>
              </a:rPr>
              <a:t>Варианты:</a:t>
            </a:r>
          </a:p>
          <a:p>
            <a:r>
              <a:rPr lang="ru-RU" sz="3200" dirty="0">
                <a:latin typeface="Nunito Sans 7pt Black" pitchFamily="2" charset="-52"/>
              </a:rPr>
              <a:t>По схеме (см. след. слайд)</a:t>
            </a:r>
          </a:p>
          <a:p>
            <a:r>
              <a:rPr lang="ru-RU" sz="3200" dirty="0">
                <a:latin typeface="Nunito Sans 7pt Black" pitchFamily="2" charset="-52"/>
              </a:rPr>
              <a:t>Придумать вопросы самим</a:t>
            </a:r>
            <a:endParaRPr lang="ru-RU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14363B-C10A-4171-BDFA-21C45B451A75}"/>
              </a:ext>
            </a:extLst>
          </p:cNvPr>
          <p:cNvSpPr txBox="1"/>
          <p:nvPr/>
        </p:nvSpPr>
        <p:spPr>
          <a:xfrm flipH="1">
            <a:off x="133385" y="2210943"/>
            <a:ext cx="16186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9600" dirty="0">
                <a:solidFill>
                  <a:srgbClr val="004E88"/>
                </a:solidFill>
                <a:latin typeface="Nunito Sans 7pt Black" pitchFamily="2" charset="-52"/>
              </a:rPr>
              <a:t>3</a:t>
            </a:r>
            <a:r>
              <a:rPr lang="en-US" sz="9600" dirty="0">
                <a:solidFill>
                  <a:srgbClr val="004E88"/>
                </a:solidFill>
                <a:latin typeface="Nunito Sans 7pt Black" pitchFamily="2" charset="-52"/>
              </a:rPr>
              <a:t>.</a:t>
            </a:r>
            <a:endParaRPr lang="ru-RU" sz="9600" dirty="0">
              <a:solidFill>
                <a:srgbClr val="004E88"/>
              </a:solidFill>
              <a:latin typeface="Nunito Sans 7pt Black" pitchFamily="2" charset="-52"/>
            </a:endParaRPr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6CF992C4-A8F2-4A1A-B746-4B79139CA2DD}"/>
              </a:ext>
            </a:extLst>
          </p:cNvPr>
          <p:cNvSpPr/>
          <p:nvPr/>
        </p:nvSpPr>
        <p:spPr>
          <a:xfrm>
            <a:off x="9780837" y="89209"/>
            <a:ext cx="2325496" cy="2325600"/>
          </a:xfrm>
          <a:prstGeom prst="ellipse">
            <a:avLst/>
          </a:prstGeom>
          <a:solidFill>
            <a:srgbClr val="004E8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dirty="0">
                <a:latin typeface="Nunito Sans 7pt Black" pitchFamily="2" charset="-52"/>
              </a:rPr>
              <a:t>Наш путь</a:t>
            </a:r>
            <a:endParaRPr lang="ru-RU" sz="19900" dirty="0">
              <a:latin typeface="Nunito Sans 7pt Black" pitchFamily="2" charset="-5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2381F5-7DC2-4203-BC7D-1564104C7259}"/>
              </a:ext>
            </a:extLst>
          </p:cNvPr>
          <p:cNvSpPr txBox="1"/>
          <p:nvPr/>
        </p:nvSpPr>
        <p:spPr>
          <a:xfrm>
            <a:off x="1960213" y="382279"/>
            <a:ext cx="480291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600" dirty="0">
                <a:solidFill>
                  <a:srgbClr val="004E88"/>
                </a:solidFill>
                <a:latin typeface="Nunito Sans 7pt Black" pitchFamily="2" charset="-52"/>
              </a:rPr>
              <a:t>В планах</a:t>
            </a:r>
            <a:r>
              <a:rPr lang="en-US" sz="6600" dirty="0">
                <a:solidFill>
                  <a:srgbClr val="004E88"/>
                </a:solidFill>
                <a:latin typeface="Nunito Sans 7pt Black" pitchFamily="2" charset="-52"/>
              </a:rPr>
              <a:t>:</a:t>
            </a:r>
            <a:endParaRPr lang="ru-RU" sz="6600" dirty="0">
              <a:solidFill>
                <a:srgbClr val="004E88"/>
              </a:solidFill>
              <a:latin typeface="Nunito Sans 7pt Black" pitchFamily="2" charset="-52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EE4B391-9F2F-42A3-9CCC-4BF5ACA32B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73798" cy="147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3700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вал 10">
            <a:extLst>
              <a:ext uri="{FF2B5EF4-FFF2-40B4-BE49-F238E27FC236}">
                <a16:creationId xmlns:a16="http://schemas.microsoft.com/office/drawing/2014/main" id="{6CF992C4-A8F2-4A1A-B746-4B79139CA2DD}"/>
              </a:ext>
            </a:extLst>
          </p:cNvPr>
          <p:cNvSpPr/>
          <p:nvPr/>
        </p:nvSpPr>
        <p:spPr>
          <a:xfrm>
            <a:off x="9780837" y="89209"/>
            <a:ext cx="2325496" cy="2325600"/>
          </a:xfrm>
          <a:prstGeom prst="ellipse">
            <a:avLst/>
          </a:prstGeom>
          <a:solidFill>
            <a:srgbClr val="004E8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dirty="0">
                <a:latin typeface="Nunito Sans 7pt Black" pitchFamily="2" charset="-52"/>
              </a:rPr>
              <a:t>Наш путь</a:t>
            </a:r>
            <a:endParaRPr lang="ru-RU" sz="19900" dirty="0">
              <a:latin typeface="Nunito Sans 7pt Black" pitchFamily="2" charset="-52"/>
            </a:endParaRPr>
          </a:p>
        </p:txBody>
      </p:sp>
      <p:sp>
        <p:nvSpPr>
          <p:cNvPr id="6" name="Цилиндр 5">
            <a:extLst>
              <a:ext uri="{FF2B5EF4-FFF2-40B4-BE49-F238E27FC236}">
                <a16:creationId xmlns:a16="http://schemas.microsoft.com/office/drawing/2014/main" id="{52CFC12F-B0E2-4A73-8377-2F98AC683453}"/>
              </a:ext>
            </a:extLst>
          </p:cNvPr>
          <p:cNvSpPr/>
          <p:nvPr/>
        </p:nvSpPr>
        <p:spPr>
          <a:xfrm>
            <a:off x="336366" y="4017295"/>
            <a:ext cx="3517750" cy="2291379"/>
          </a:xfrm>
          <a:prstGeom prst="can">
            <a:avLst/>
          </a:prstGeom>
          <a:solidFill>
            <a:srgbClr val="004E88"/>
          </a:solidFill>
          <a:ln>
            <a:solidFill>
              <a:srgbClr val="004E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dirty="0">
                <a:solidFill>
                  <a:schemeClr val="bg1"/>
                </a:solidFill>
              </a:rPr>
              <a:t>НЕЙРОСЕТЬ</a:t>
            </a:r>
          </a:p>
        </p:txBody>
      </p:sp>
      <p:cxnSp>
        <p:nvCxnSpPr>
          <p:cNvPr id="8" name="Соединитель: уступ 7">
            <a:extLst>
              <a:ext uri="{FF2B5EF4-FFF2-40B4-BE49-F238E27FC236}">
                <a16:creationId xmlns:a16="http://schemas.microsoft.com/office/drawing/2014/main" id="{1DBAE083-CABC-4803-B0B7-932D614D9633}"/>
              </a:ext>
            </a:extLst>
          </p:cNvPr>
          <p:cNvCxnSpPr>
            <a:cxnSpLocks/>
            <a:stCxn id="6" idx="1"/>
            <a:endCxn id="14" idx="2"/>
          </p:cNvCxnSpPr>
          <p:nvPr/>
        </p:nvCxnSpPr>
        <p:spPr>
          <a:xfrm rot="5400000" flipH="1" flipV="1">
            <a:off x="2721719" y="2700153"/>
            <a:ext cx="690665" cy="1943620"/>
          </a:xfrm>
          <a:prstGeom prst="bentConnector2">
            <a:avLst/>
          </a:prstGeom>
          <a:ln w="76200">
            <a:solidFill>
              <a:srgbClr val="004E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91347EB-AA5D-42B8-9D1E-A5381A7A93D7}"/>
              </a:ext>
            </a:extLst>
          </p:cNvPr>
          <p:cNvSpPr txBox="1"/>
          <p:nvPr/>
        </p:nvSpPr>
        <p:spPr>
          <a:xfrm>
            <a:off x="1960213" y="382279"/>
            <a:ext cx="480291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600" dirty="0">
                <a:solidFill>
                  <a:srgbClr val="004E88"/>
                </a:solidFill>
                <a:latin typeface="Nunito Sans 7pt Black" pitchFamily="2" charset="-52"/>
              </a:rPr>
              <a:t>В планах</a:t>
            </a:r>
            <a:r>
              <a:rPr lang="en-US" sz="6600" dirty="0">
                <a:solidFill>
                  <a:srgbClr val="004E88"/>
                </a:solidFill>
                <a:latin typeface="Nunito Sans 7pt Black" pitchFamily="2" charset="-52"/>
              </a:rPr>
              <a:t>:</a:t>
            </a:r>
            <a:endParaRPr lang="ru-RU" sz="6600" dirty="0">
              <a:solidFill>
                <a:srgbClr val="004E88"/>
              </a:solidFill>
              <a:latin typeface="Nunito Sans 7pt Black" pitchFamily="2" charset="-52"/>
            </a:endParaRPr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81C3D6FC-D8A1-45EB-BBF4-55F5A84BB511}"/>
              </a:ext>
            </a:extLst>
          </p:cNvPr>
          <p:cNvGrpSpPr/>
          <p:nvPr/>
        </p:nvGrpSpPr>
        <p:grpSpPr>
          <a:xfrm>
            <a:off x="4038861" y="1490275"/>
            <a:ext cx="4920311" cy="3672710"/>
            <a:chOff x="4860526" y="2822626"/>
            <a:chExt cx="4920311" cy="3672710"/>
          </a:xfrm>
        </p:grpSpPr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506E1C16-BC17-433A-9AE7-CCB92018B3E6}"/>
                </a:ext>
              </a:extLst>
            </p:cNvPr>
            <p:cNvSpPr/>
            <p:nvPr/>
          </p:nvSpPr>
          <p:spPr>
            <a:xfrm>
              <a:off x="4860526" y="2822626"/>
              <a:ext cx="4920311" cy="3672710"/>
            </a:xfrm>
            <a:prstGeom prst="ellipse">
              <a:avLst/>
            </a:prstGeom>
            <a:solidFill>
              <a:srgbClr val="004E8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32A5619B-D2A3-4D26-B362-70D3BEE5C2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15134" y="3341599"/>
              <a:ext cx="1620886" cy="1620886"/>
            </a:xfrm>
            <a:prstGeom prst="rect">
              <a:avLst/>
            </a:prstGeom>
          </p:spPr>
        </p:pic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6A6E54FB-0347-4E57-B6EC-7753569902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0460" y="4007345"/>
              <a:ext cx="1620886" cy="1620886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0C35670E-7718-499C-82BC-F6B4FFA7AE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05843" y="4671015"/>
              <a:ext cx="1620886" cy="1620886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9AB2B1F-8AD1-4FE8-878F-5F840CB6280C}"/>
                </a:ext>
              </a:extLst>
            </p:cNvPr>
            <p:cNvSpPr txBox="1"/>
            <p:nvPr/>
          </p:nvSpPr>
          <p:spPr>
            <a:xfrm>
              <a:off x="6637786" y="3270839"/>
              <a:ext cx="200567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solidFill>
                    <a:schemeClr val="bg1"/>
                  </a:solidFill>
                  <a:latin typeface="Nunito Sans 7pt Black" pitchFamily="2" charset="-52"/>
                </a:rPr>
                <a:t>Волонтёры</a:t>
              </a:r>
              <a:endParaRPr lang="en-US" dirty="0">
                <a:solidFill>
                  <a:schemeClr val="bg1"/>
                </a:solidFill>
                <a:latin typeface="Nunito Sans 7pt Black" pitchFamily="2" charset="-52"/>
              </a:endParaRPr>
            </a:p>
            <a:p>
              <a:pPr algn="ctr"/>
              <a:r>
                <a:rPr lang="ru-RU" dirty="0">
                  <a:solidFill>
                    <a:schemeClr val="bg1"/>
                  </a:solidFill>
                  <a:latin typeface="Nunito Sans 7pt Black" pitchFamily="2" charset="-52"/>
                </a:rPr>
                <a:t>для проверки</a:t>
              </a:r>
              <a:endParaRPr lang="en-US" dirty="0">
                <a:solidFill>
                  <a:schemeClr val="bg1"/>
                </a:solidFill>
                <a:latin typeface="Nunito Sans 7pt Black" pitchFamily="2" charset="-52"/>
              </a:endParaRPr>
            </a:p>
            <a:p>
              <a:pPr algn="ctr"/>
              <a:r>
                <a:rPr lang="ru-RU" dirty="0">
                  <a:solidFill>
                    <a:schemeClr val="bg1"/>
                  </a:solidFill>
                  <a:latin typeface="Nunito Sans 7pt Black" pitchFamily="2" charset="-52"/>
                </a:rPr>
                <a:t>вопросов</a:t>
              </a:r>
            </a:p>
          </p:txBody>
        </p:sp>
      </p:grpSp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20E416B4-1C4E-481F-B1F9-BC1B09A7D0DF}"/>
              </a:ext>
            </a:extLst>
          </p:cNvPr>
          <p:cNvGrpSpPr/>
          <p:nvPr/>
        </p:nvGrpSpPr>
        <p:grpSpPr>
          <a:xfrm>
            <a:off x="9780837" y="4295880"/>
            <a:ext cx="1946522" cy="2114186"/>
            <a:chOff x="5842936" y="3157451"/>
            <a:chExt cx="2977679" cy="3234162"/>
          </a:xfrm>
        </p:grpSpPr>
        <p:pic>
          <p:nvPicPr>
            <p:cNvPr id="26" name="Рисунок 25">
              <a:extLst>
                <a:ext uri="{FF2B5EF4-FFF2-40B4-BE49-F238E27FC236}">
                  <a16:creationId xmlns:a16="http://schemas.microsoft.com/office/drawing/2014/main" id="{EC9DD49A-F77A-421C-B1A1-D3E1482999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42936" y="3157451"/>
              <a:ext cx="2866166" cy="2866166"/>
            </a:xfrm>
            <a:prstGeom prst="rect">
              <a:avLst/>
            </a:prstGeom>
          </p:spPr>
        </p:pic>
        <p:pic>
          <p:nvPicPr>
            <p:cNvPr id="27" name="Рисунок 26">
              <a:extLst>
                <a:ext uri="{FF2B5EF4-FFF2-40B4-BE49-F238E27FC236}">
                  <a16:creationId xmlns:a16="http://schemas.microsoft.com/office/drawing/2014/main" id="{FB6F5662-A2AE-42FD-9585-0342E8AC59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83179" y="5254177"/>
              <a:ext cx="1137436" cy="1137436"/>
            </a:xfrm>
            <a:prstGeom prst="rect">
              <a:avLst/>
            </a:prstGeom>
          </p:spPr>
        </p:pic>
      </p:grpSp>
      <p:cxnSp>
        <p:nvCxnSpPr>
          <p:cNvPr id="28" name="Соединитель: уступ 27">
            <a:extLst>
              <a:ext uri="{FF2B5EF4-FFF2-40B4-BE49-F238E27FC236}">
                <a16:creationId xmlns:a16="http://schemas.microsoft.com/office/drawing/2014/main" id="{3A1C73D1-9EE9-4E8E-8A2D-1ADF5F504A26}"/>
              </a:ext>
            </a:extLst>
          </p:cNvPr>
          <p:cNvCxnSpPr>
            <a:cxnSpLocks/>
            <a:stCxn id="14" idx="6"/>
            <a:endCxn id="26" idx="1"/>
          </p:cNvCxnSpPr>
          <p:nvPr/>
        </p:nvCxnSpPr>
        <p:spPr>
          <a:xfrm>
            <a:off x="8959172" y="3326630"/>
            <a:ext cx="821665" cy="1906063"/>
          </a:xfrm>
          <a:prstGeom prst="bentConnector3">
            <a:avLst>
              <a:gd name="adj1" fmla="val 50000"/>
            </a:avLst>
          </a:prstGeom>
          <a:ln w="76200">
            <a:solidFill>
              <a:srgbClr val="004E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6E161996-55F5-40B3-A6A0-5CBA000835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73798" cy="147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091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>
            <a:extLst>
              <a:ext uri="{FF2B5EF4-FFF2-40B4-BE49-F238E27FC236}">
                <a16:creationId xmlns:a16="http://schemas.microsoft.com/office/drawing/2014/main" id="{06DFEF02-9DE0-45BF-BCAD-C19FC4F82B73}"/>
              </a:ext>
            </a:extLst>
          </p:cNvPr>
          <p:cNvSpPr/>
          <p:nvPr/>
        </p:nvSpPr>
        <p:spPr>
          <a:xfrm>
            <a:off x="9676197" y="150891"/>
            <a:ext cx="2325496" cy="2325600"/>
          </a:xfrm>
          <a:prstGeom prst="ellipse">
            <a:avLst/>
          </a:prstGeom>
          <a:solidFill>
            <a:schemeClr val="bg1"/>
          </a:solidFill>
          <a:ln>
            <a:solidFill>
              <a:srgbClr val="004E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dirty="0">
                <a:solidFill>
                  <a:schemeClr val="accent1"/>
                </a:solidFill>
                <a:latin typeface="Nunito Sans 7pt Black" pitchFamily="2" charset="-52"/>
              </a:rPr>
              <a:t>Итог</a:t>
            </a:r>
            <a:endParaRPr lang="ru-RU" sz="19900" dirty="0">
              <a:solidFill>
                <a:schemeClr val="accent1"/>
              </a:solidFill>
              <a:latin typeface="Nunito Sans 7pt Black" pitchFamily="2" charset="-5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C643EA-EEA8-43CD-94D0-27ACF8893E48}"/>
              </a:ext>
            </a:extLst>
          </p:cNvPr>
          <p:cNvSpPr txBox="1"/>
          <p:nvPr/>
        </p:nvSpPr>
        <p:spPr>
          <a:xfrm>
            <a:off x="190307" y="2637928"/>
            <a:ext cx="6193716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sz="2800" dirty="0">
                <a:latin typeface="Nunito Sans 7pt Black" pitchFamily="2" charset="-52"/>
              </a:rPr>
              <a:t>В настоящий момент создание бота на </a:t>
            </a:r>
            <a:r>
              <a:rPr lang="en-US" sz="2800" dirty="0">
                <a:latin typeface="Nunito Sans 7pt Black" pitchFamily="2" charset="-52"/>
              </a:rPr>
              <a:t>python</a:t>
            </a:r>
            <a:r>
              <a:rPr lang="ru-RU" sz="2800" dirty="0">
                <a:latin typeface="Nunito Sans 7pt Black" pitchFamily="2" charset="-52"/>
              </a:rPr>
              <a:t> – </a:t>
            </a:r>
            <a:r>
              <a:rPr lang="ru-RU" sz="4400" dirty="0">
                <a:solidFill>
                  <a:srgbClr val="004E88"/>
                </a:solidFill>
                <a:latin typeface="Nunito Sans 7pt Black" pitchFamily="2" charset="-52"/>
              </a:rPr>
              <a:t>наилучшая идея, </a:t>
            </a:r>
            <a:r>
              <a:rPr lang="ru-RU" sz="2800" dirty="0">
                <a:latin typeface="Nunito Sans 7pt Black" pitchFamily="2" charset="-52"/>
              </a:rPr>
              <a:t>потому как альтернатив без кода довольно мало и они зачастую стоят денег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C5713AE-90CA-4F61-889A-7CE445731D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766" y="2476491"/>
            <a:ext cx="3478897" cy="34788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2828829-B6C5-4F92-8877-B14AB5EA1F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101" y="4888483"/>
            <a:ext cx="1309043" cy="130904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80FD6F8-4046-4965-9D20-9F010ADF67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73798" cy="147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296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640A08-9B0F-4390-87AD-424EBC2F9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771" y="256658"/>
            <a:ext cx="5830229" cy="1325563"/>
          </a:xfrm>
        </p:spPr>
        <p:txBody>
          <a:bodyPr/>
          <a:lstStyle/>
          <a:p>
            <a:r>
              <a:rPr lang="ru-RU" dirty="0">
                <a:latin typeface="Nunito Sans 7pt Black" pitchFamily="2" charset="-52"/>
              </a:rPr>
              <a:t>ПЛАН ПРЕЗЕНТАЦИИ:</a:t>
            </a:r>
          </a:p>
        </p:txBody>
      </p:sp>
      <p:cxnSp>
        <p:nvCxnSpPr>
          <p:cNvPr id="16" name="Соединитель: уступ 15">
            <a:extLst>
              <a:ext uri="{FF2B5EF4-FFF2-40B4-BE49-F238E27FC236}">
                <a16:creationId xmlns:a16="http://schemas.microsoft.com/office/drawing/2014/main" id="{7B3B2CC4-42D6-4DF2-9E4A-3459857A8F08}"/>
              </a:ext>
            </a:extLst>
          </p:cNvPr>
          <p:cNvCxnSpPr>
            <a:cxnSpLocks/>
            <a:stCxn id="53" idx="4"/>
            <a:endCxn id="54" idx="2"/>
          </p:cNvCxnSpPr>
          <p:nvPr/>
        </p:nvCxnSpPr>
        <p:spPr>
          <a:xfrm rot="16200000" flipH="1">
            <a:off x="1520945" y="3965965"/>
            <a:ext cx="1268813" cy="1712587"/>
          </a:xfrm>
          <a:prstGeom prst="bentConnector2">
            <a:avLst/>
          </a:prstGeom>
          <a:ln w="76200">
            <a:solidFill>
              <a:srgbClr val="004E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Соединитель: уступ 18">
            <a:extLst>
              <a:ext uri="{FF2B5EF4-FFF2-40B4-BE49-F238E27FC236}">
                <a16:creationId xmlns:a16="http://schemas.microsoft.com/office/drawing/2014/main" id="{D617FD8C-95B8-48DC-887A-6CC11B0A3618}"/>
              </a:ext>
            </a:extLst>
          </p:cNvPr>
          <p:cNvCxnSpPr>
            <a:cxnSpLocks/>
            <a:stCxn id="54" idx="6"/>
            <a:endCxn id="60" idx="2"/>
          </p:cNvCxnSpPr>
          <p:nvPr/>
        </p:nvCxnSpPr>
        <p:spPr>
          <a:xfrm flipV="1">
            <a:off x="5337141" y="1490545"/>
            <a:ext cx="2172039" cy="3966121"/>
          </a:xfrm>
          <a:prstGeom prst="bentConnector3">
            <a:avLst>
              <a:gd name="adj1" fmla="val 50000"/>
            </a:avLst>
          </a:prstGeom>
          <a:ln w="76200">
            <a:solidFill>
              <a:srgbClr val="004E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Соединитель: уступ 31">
            <a:extLst>
              <a:ext uri="{FF2B5EF4-FFF2-40B4-BE49-F238E27FC236}">
                <a16:creationId xmlns:a16="http://schemas.microsoft.com/office/drawing/2014/main" id="{74B1F3CE-7CF5-420A-9639-76C4E2C11E78}"/>
              </a:ext>
            </a:extLst>
          </p:cNvPr>
          <p:cNvCxnSpPr>
            <a:cxnSpLocks/>
            <a:stCxn id="60" idx="6"/>
            <a:endCxn id="68" idx="0"/>
          </p:cNvCxnSpPr>
          <p:nvPr/>
        </p:nvCxnSpPr>
        <p:spPr>
          <a:xfrm>
            <a:off x="9834676" y="1490545"/>
            <a:ext cx="939723" cy="2124308"/>
          </a:xfrm>
          <a:prstGeom prst="bentConnector2">
            <a:avLst/>
          </a:prstGeom>
          <a:ln w="76200">
            <a:solidFill>
              <a:srgbClr val="004E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62D8FE3F-A30F-47F2-A980-513FA6B00EEC}"/>
              </a:ext>
            </a:extLst>
          </p:cNvPr>
          <p:cNvSpPr txBox="1"/>
          <p:nvPr/>
        </p:nvSpPr>
        <p:spPr>
          <a:xfrm>
            <a:off x="521786" y="2826402"/>
            <a:ext cx="14803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dirty="0">
                <a:solidFill>
                  <a:schemeClr val="bg1"/>
                </a:solidFill>
              </a:rPr>
              <a:t>Идея проекта</a:t>
            </a:r>
          </a:p>
        </p:txBody>
      </p:sp>
      <p:sp>
        <p:nvSpPr>
          <p:cNvPr id="53" name="Овал 52">
            <a:extLst>
              <a:ext uri="{FF2B5EF4-FFF2-40B4-BE49-F238E27FC236}">
                <a16:creationId xmlns:a16="http://schemas.microsoft.com/office/drawing/2014/main" id="{F255B433-1E7D-49FF-9BE5-CAA5DD205AD1}"/>
              </a:ext>
            </a:extLst>
          </p:cNvPr>
          <p:cNvSpPr/>
          <p:nvPr/>
        </p:nvSpPr>
        <p:spPr>
          <a:xfrm>
            <a:off x="136310" y="1862253"/>
            <a:ext cx="2325496" cy="2325600"/>
          </a:xfrm>
          <a:prstGeom prst="ellipse">
            <a:avLst/>
          </a:prstGeom>
          <a:solidFill>
            <a:srgbClr val="004E8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Nunito Sans 7pt Black" pitchFamily="2" charset="-52"/>
              </a:rPr>
              <a:t>Идея проекта</a:t>
            </a:r>
          </a:p>
        </p:txBody>
      </p:sp>
      <p:sp>
        <p:nvSpPr>
          <p:cNvPr id="54" name="Овал 53">
            <a:extLst>
              <a:ext uri="{FF2B5EF4-FFF2-40B4-BE49-F238E27FC236}">
                <a16:creationId xmlns:a16="http://schemas.microsoft.com/office/drawing/2014/main" id="{F4E871BB-3679-4C20-AFAD-85D304A65C6E}"/>
              </a:ext>
            </a:extLst>
          </p:cNvPr>
          <p:cNvSpPr/>
          <p:nvPr/>
        </p:nvSpPr>
        <p:spPr>
          <a:xfrm>
            <a:off x="3011645" y="4293866"/>
            <a:ext cx="2325496" cy="2325600"/>
          </a:xfrm>
          <a:prstGeom prst="ellipse">
            <a:avLst/>
          </a:prstGeom>
          <a:solidFill>
            <a:srgbClr val="004E8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latin typeface="Nunito Sans 7pt Black" pitchFamily="2" charset="-52"/>
              </a:rPr>
              <a:t>Почему взялись?</a:t>
            </a:r>
            <a:endParaRPr lang="ru-RU" sz="8000" dirty="0">
              <a:latin typeface="Nunito Sans 7pt Black" pitchFamily="2" charset="-52"/>
            </a:endParaRPr>
          </a:p>
        </p:txBody>
      </p:sp>
      <p:sp>
        <p:nvSpPr>
          <p:cNvPr id="60" name="Овал 59">
            <a:extLst>
              <a:ext uri="{FF2B5EF4-FFF2-40B4-BE49-F238E27FC236}">
                <a16:creationId xmlns:a16="http://schemas.microsoft.com/office/drawing/2014/main" id="{C881EDFE-8A06-48EA-ACD3-26DF61931080}"/>
              </a:ext>
            </a:extLst>
          </p:cNvPr>
          <p:cNvSpPr/>
          <p:nvPr/>
        </p:nvSpPr>
        <p:spPr>
          <a:xfrm>
            <a:off x="7509180" y="327745"/>
            <a:ext cx="2325496" cy="2325600"/>
          </a:xfrm>
          <a:prstGeom prst="ellipse">
            <a:avLst/>
          </a:prstGeom>
          <a:solidFill>
            <a:srgbClr val="004E8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dirty="0">
                <a:latin typeface="Nunito Sans 7pt Black" pitchFamily="2" charset="-52"/>
              </a:rPr>
              <a:t>Наш путь</a:t>
            </a:r>
            <a:endParaRPr lang="ru-RU" sz="19900" dirty="0">
              <a:latin typeface="Nunito Sans 7pt Black" pitchFamily="2" charset="-52"/>
            </a:endParaRPr>
          </a:p>
        </p:txBody>
      </p:sp>
      <p:sp>
        <p:nvSpPr>
          <p:cNvPr id="68" name="Овал 67">
            <a:extLst>
              <a:ext uri="{FF2B5EF4-FFF2-40B4-BE49-F238E27FC236}">
                <a16:creationId xmlns:a16="http://schemas.microsoft.com/office/drawing/2014/main" id="{978326A5-72E5-4475-A2D5-9ED4F436862A}"/>
              </a:ext>
            </a:extLst>
          </p:cNvPr>
          <p:cNvSpPr/>
          <p:nvPr/>
        </p:nvSpPr>
        <p:spPr>
          <a:xfrm>
            <a:off x="9611651" y="3614853"/>
            <a:ext cx="2325496" cy="2325600"/>
          </a:xfrm>
          <a:prstGeom prst="ellipse">
            <a:avLst/>
          </a:prstGeom>
          <a:solidFill>
            <a:schemeClr val="bg1"/>
          </a:solidFill>
          <a:ln>
            <a:solidFill>
              <a:srgbClr val="004E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dirty="0">
                <a:solidFill>
                  <a:schemeClr val="accent1"/>
                </a:solidFill>
                <a:latin typeface="Nunito Sans 7pt Black" pitchFamily="2" charset="-52"/>
              </a:rPr>
              <a:t>Итог</a:t>
            </a:r>
            <a:endParaRPr lang="ru-RU" sz="19900" dirty="0">
              <a:solidFill>
                <a:schemeClr val="accent1"/>
              </a:solidFill>
              <a:latin typeface="Nunito Sans 7pt Black" pitchFamily="2" charset="-52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150E0A4-C896-4E49-8717-F3CA5F86A2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4796" y="0"/>
            <a:ext cx="1167204" cy="1167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9368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>
            <a:extLst>
              <a:ext uri="{FF2B5EF4-FFF2-40B4-BE49-F238E27FC236}">
                <a16:creationId xmlns:a16="http://schemas.microsoft.com/office/drawing/2014/main" id="{06DFEF02-9DE0-45BF-BCAD-C19FC4F82B73}"/>
              </a:ext>
            </a:extLst>
          </p:cNvPr>
          <p:cNvSpPr/>
          <p:nvPr/>
        </p:nvSpPr>
        <p:spPr>
          <a:xfrm>
            <a:off x="9676197" y="150891"/>
            <a:ext cx="2325496" cy="2325600"/>
          </a:xfrm>
          <a:prstGeom prst="ellipse">
            <a:avLst/>
          </a:prstGeom>
          <a:solidFill>
            <a:schemeClr val="bg1"/>
          </a:solidFill>
          <a:ln>
            <a:solidFill>
              <a:srgbClr val="004E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dirty="0">
                <a:solidFill>
                  <a:schemeClr val="accent1"/>
                </a:solidFill>
                <a:latin typeface="Nunito Sans 7pt Black" pitchFamily="2" charset="-52"/>
              </a:rPr>
              <a:t>Итог</a:t>
            </a:r>
            <a:endParaRPr lang="ru-RU" sz="19900" dirty="0">
              <a:solidFill>
                <a:schemeClr val="accent1"/>
              </a:solidFill>
              <a:latin typeface="Nunito Sans 7pt Black" pitchFamily="2" charset="-5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C643EA-EEA8-43CD-94D0-27ACF8893E48}"/>
              </a:ext>
            </a:extLst>
          </p:cNvPr>
          <p:cNvSpPr txBox="1"/>
          <p:nvPr/>
        </p:nvSpPr>
        <p:spPr>
          <a:xfrm>
            <a:off x="5870088" y="2476491"/>
            <a:ext cx="6131605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latin typeface="Nunito Sans 7pt Black" pitchFamily="2" charset="-52"/>
              </a:rPr>
              <a:t>Сейчас мы пытаемся придумать систему максимально </a:t>
            </a:r>
            <a:r>
              <a:rPr lang="ru-RU" sz="4800" dirty="0">
                <a:solidFill>
                  <a:srgbClr val="004E88"/>
                </a:solidFill>
                <a:latin typeface="Nunito Sans 7pt Black" pitchFamily="2" charset="-52"/>
              </a:rPr>
              <a:t>антивандальной системы регистрации</a:t>
            </a:r>
            <a:endParaRPr lang="ru-RU" sz="3600" dirty="0">
              <a:solidFill>
                <a:srgbClr val="004E88"/>
              </a:solidFill>
              <a:latin typeface="Nunito Sans 7pt Black" pitchFamily="2" charset="-5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8AC349-7D21-4D1F-A9EA-7E0CE0A61B34}"/>
              </a:ext>
            </a:extLst>
          </p:cNvPr>
          <p:cNvSpPr txBox="1"/>
          <p:nvPr/>
        </p:nvSpPr>
        <p:spPr>
          <a:xfrm>
            <a:off x="1939067" y="390361"/>
            <a:ext cx="60942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5400" dirty="0">
                <a:solidFill>
                  <a:srgbClr val="004E88"/>
                </a:solidFill>
                <a:latin typeface="Nunito Sans 7pt Black" pitchFamily="2" charset="-52"/>
              </a:rPr>
              <a:t>Трудности</a:t>
            </a:r>
            <a:r>
              <a:rPr lang="en-US" sz="5400" dirty="0">
                <a:solidFill>
                  <a:srgbClr val="004E88"/>
                </a:solidFill>
                <a:latin typeface="Nunito Sans 7pt Black" pitchFamily="2" charset="-52"/>
              </a:rPr>
              <a:t>:</a:t>
            </a:r>
            <a:endParaRPr lang="ru-RU" sz="5400" dirty="0">
              <a:solidFill>
                <a:srgbClr val="004E88"/>
              </a:solidFill>
              <a:latin typeface="Nunito Sans 7pt Black" pitchFamily="2" charset="-52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95C74C3-78CE-4131-A6DA-8CC6925C5E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9" r="25353"/>
          <a:stretch/>
        </p:blipFill>
        <p:spPr>
          <a:xfrm>
            <a:off x="190307" y="1952415"/>
            <a:ext cx="5452923" cy="442193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54188BC-9A1A-4E7D-B7AD-5000834A28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73798" cy="147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974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Овал 7">
            <a:extLst>
              <a:ext uri="{FF2B5EF4-FFF2-40B4-BE49-F238E27FC236}">
                <a16:creationId xmlns:a16="http://schemas.microsoft.com/office/drawing/2014/main" id="{06D72ADE-EEA0-4210-A037-4291CEA92EEC}"/>
              </a:ext>
            </a:extLst>
          </p:cNvPr>
          <p:cNvSpPr/>
          <p:nvPr/>
        </p:nvSpPr>
        <p:spPr>
          <a:xfrm>
            <a:off x="9704056" y="89209"/>
            <a:ext cx="2325496" cy="2325600"/>
          </a:xfrm>
          <a:prstGeom prst="ellipse">
            <a:avLst/>
          </a:prstGeom>
          <a:solidFill>
            <a:srgbClr val="004E8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Nunito Sans 7pt Black" pitchFamily="2" charset="-52"/>
              </a:rPr>
              <a:t>Идея проекта</a:t>
            </a:r>
            <a:endParaRPr lang="ru-RU" sz="8800" dirty="0">
              <a:latin typeface="Nunito Sans 7pt Black" pitchFamily="2" charset="-52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45236BDD-8EE5-4405-B9BD-3C00DEE382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04" t="16702" r="63872" b="66915"/>
          <a:stretch/>
        </p:blipFill>
        <p:spPr>
          <a:xfrm>
            <a:off x="5926227" y="2904976"/>
            <a:ext cx="5883481" cy="23879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13DAD3A-4127-461E-B6D0-706E1C558F24}"/>
              </a:ext>
            </a:extLst>
          </p:cNvPr>
          <p:cNvSpPr txBox="1"/>
          <p:nvPr/>
        </p:nvSpPr>
        <p:spPr>
          <a:xfrm>
            <a:off x="162448" y="2128450"/>
            <a:ext cx="551342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sz="3600" dirty="0">
                <a:solidFill>
                  <a:srgbClr val="004E88"/>
                </a:solidFill>
                <a:latin typeface="Nunito Sans 7pt Black" pitchFamily="2" charset="-52"/>
              </a:rPr>
              <a:t>К нам обратился городской центр занятости населения</a:t>
            </a:r>
            <a:endParaRPr lang="en-US" sz="3600" dirty="0">
              <a:solidFill>
                <a:srgbClr val="004E88"/>
              </a:solidFill>
              <a:latin typeface="Nunito Sans 7pt Black" pitchFamily="2" charset="-52"/>
            </a:endParaRPr>
          </a:p>
          <a:p>
            <a:pPr algn="r"/>
            <a:r>
              <a:rPr lang="ru-RU" sz="3200" dirty="0">
                <a:latin typeface="Nunito Sans 7pt Black" pitchFamily="2" charset="-52"/>
              </a:rPr>
              <a:t>для создания викторины для ярмарки профессий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F8CDFAD-AFA4-4EF3-9526-5444C6FA0B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73798" cy="147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218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Овал 7">
            <a:extLst>
              <a:ext uri="{FF2B5EF4-FFF2-40B4-BE49-F238E27FC236}">
                <a16:creationId xmlns:a16="http://schemas.microsoft.com/office/drawing/2014/main" id="{06D72ADE-EEA0-4210-A037-4291CEA92EEC}"/>
              </a:ext>
            </a:extLst>
          </p:cNvPr>
          <p:cNvSpPr/>
          <p:nvPr/>
        </p:nvSpPr>
        <p:spPr>
          <a:xfrm>
            <a:off x="9704056" y="89209"/>
            <a:ext cx="2325496" cy="2325600"/>
          </a:xfrm>
          <a:prstGeom prst="ellipse">
            <a:avLst/>
          </a:prstGeom>
          <a:solidFill>
            <a:srgbClr val="004E8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Nunito Sans 7pt Black" pitchFamily="2" charset="-52"/>
              </a:rPr>
              <a:t>Идея проекта</a:t>
            </a:r>
            <a:endParaRPr lang="ru-RU" sz="8800" dirty="0">
              <a:latin typeface="Nunito Sans 7pt Black" pitchFamily="2" charset="-5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3DAD3A-4127-461E-B6D0-706E1C558F24}"/>
              </a:ext>
            </a:extLst>
          </p:cNvPr>
          <p:cNvSpPr txBox="1"/>
          <p:nvPr/>
        </p:nvSpPr>
        <p:spPr>
          <a:xfrm>
            <a:off x="5732850" y="2414809"/>
            <a:ext cx="5369041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dirty="0">
                <a:latin typeface="Nunito Sans 7pt Black" pitchFamily="2" charset="-52"/>
              </a:rPr>
              <a:t>Ее цель – </a:t>
            </a:r>
            <a:r>
              <a:rPr lang="ru-RU" sz="4800" dirty="0">
                <a:solidFill>
                  <a:srgbClr val="004E88"/>
                </a:solidFill>
                <a:latin typeface="Nunito Sans 7pt Black" pitchFamily="2" charset="-52"/>
              </a:rPr>
              <a:t>соревнование </a:t>
            </a:r>
            <a:r>
              <a:rPr lang="ru-RU" sz="4400" dirty="0">
                <a:latin typeface="Nunito Sans 7pt Black" pitchFamily="2" charset="-52"/>
              </a:rPr>
              <a:t>детей всех 8 и 9 классов всех школ.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3C8F3A3-3C4F-49F7-80CE-2E0CC6415A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270" y="1481154"/>
            <a:ext cx="4876190" cy="487619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330A160-EA2C-46FD-8236-0A3EFBE574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73798" cy="147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023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BF6AC90-4CFB-4253-B47E-25DDBD3D72C1}"/>
              </a:ext>
            </a:extLst>
          </p:cNvPr>
          <p:cNvSpPr txBox="1"/>
          <p:nvPr/>
        </p:nvSpPr>
        <p:spPr>
          <a:xfrm>
            <a:off x="580314" y="2755036"/>
            <a:ext cx="6530491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sz="5400" dirty="0">
                <a:latin typeface="Nunito Sans 7pt Black" pitchFamily="2" charset="-52"/>
              </a:rPr>
              <a:t>Изначально мы планировали сделать сайт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41927C4-707D-44FA-9A49-97B23E0515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7987" y="2759054"/>
            <a:ext cx="2866665" cy="286666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4374F880-6603-4F19-AE15-595A5BD3FE6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7988" y="2821957"/>
            <a:ext cx="2866665" cy="2866665"/>
          </a:xfrm>
          <a:prstGeom prst="rect">
            <a:avLst/>
          </a:prstGeom>
        </p:spPr>
      </p:pic>
      <p:sp>
        <p:nvSpPr>
          <p:cNvPr id="7" name="Овал 6">
            <a:extLst>
              <a:ext uri="{FF2B5EF4-FFF2-40B4-BE49-F238E27FC236}">
                <a16:creationId xmlns:a16="http://schemas.microsoft.com/office/drawing/2014/main" id="{BEACD637-BD73-43B1-860E-1F53B1DE2EF7}"/>
              </a:ext>
            </a:extLst>
          </p:cNvPr>
          <p:cNvSpPr/>
          <p:nvPr/>
        </p:nvSpPr>
        <p:spPr>
          <a:xfrm>
            <a:off x="9704056" y="89209"/>
            <a:ext cx="2325496" cy="2325600"/>
          </a:xfrm>
          <a:prstGeom prst="ellipse">
            <a:avLst/>
          </a:prstGeom>
          <a:solidFill>
            <a:srgbClr val="004E8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Nunito Sans 7pt Black" pitchFamily="2" charset="-52"/>
              </a:rPr>
              <a:t>Идея проекта</a:t>
            </a:r>
            <a:endParaRPr lang="ru-RU" sz="8800" dirty="0">
              <a:latin typeface="Nunito Sans 7pt Black" pitchFamily="2" charset="-52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D709316-42DF-4EE7-9151-60DFEFC46B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58"/>
            <a:ext cx="1473798" cy="147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26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1EC5B641-1301-48EB-9F20-E4B80BD481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0891" y="2939419"/>
            <a:ext cx="2468125" cy="24681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BF6AC90-4CFB-4253-B47E-25DDBD3D72C1}"/>
              </a:ext>
            </a:extLst>
          </p:cNvPr>
          <p:cNvSpPr txBox="1"/>
          <p:nvPr/>
        </p:nvSpPr>
        <p:spPr>
          <a:xfrm>
            <a:off x="610029" y="2434543"/>
            <a:ext cx="403389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sz="3600" dirty="0">
                <a:latin typeface="Nunito Sans 7pt Black" pitchFamily="2" charset="-52"/>
              </a:rPr>
              <a:t>Но во время обсуждения возникла идея создания телеграмм бота</a:t>
            </a:r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7F17505-0CBA-45DC-8BD7-E110FCE085B1}"/>
              </a:ext>
            </a:extLst>
          </p:cNvPr>
          <p:cNvGrpSpPr/>
          <p:nvPr/>
        </p:nvGrpSpPr>
        <p:grpSpPr>
          <a:xfrm>
            <a:off x="9348629" y="3113092"/>
            <a:ext cx="2320234" cy="2520088"/>
            <a:chOff x="5842936" y="3157451"/>
            <a:chExt cx="2977679" cy="3234162"/>
          </a:xfrm>
        </p:grpSpPr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7E31E7AD-4F72-450F-B809-EA27220001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42936" y="3157451"/>
              <a:ext cx="2866166" cy="2866166"/>
            </a:xfrm>
            <a:prstGeom prst="rect">
              <a:avLst/>
            </a:prstGeom>
          </p:spPr>
        </p:pic>
        <p:pic>
          <p:nvPicPr>
            <p:cNvPr id="12" name="Рисунок 11">
              <a:extLst>
                <a:ext uri="{FF2B5EF4-FFF2-40B4-BE49-F238E27FC236}">
                  <a16:creationId xmlns:a16="http://schemas.microsoft.com/office/drawing/2014/main" id="{2376E36C-766F-4476-B96F-D5F6364AB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83179" y="5254177"/>
              <a:ext cx="1137436" cy="1137436"/>
            </a:xfrm>
            <a:prstGeom prst="rect">
              <a:avLst/>
            </a:prstGeom>
          </p:spPr>
        </p:pic>
      </p:grpSp>
      <p:sp>
        <p:nvSpPr>
          <p:cNvPr id="14" name="Стрелка: вправо 13">
            <a:extLst>
              <a:ext uri="{FF2B5EF4-FFF2-40B4-BE49-F238E27FC236}">
                <a16:creationId xmlns:a16="http://schemas.microsoft.com/office/drawing/2014/main" id="{9809CACF-B090-4E85-8E23-392D9324B958}"/>
              </a:ext>
            </a:extLst>
          </p:cNvPr>
          <p:cNvSpPr/>
          <p:nvPr/>
        </p:nvSpPr>
        <p:spPr>
          <a:xfrm>
            <a:off x="7829749" y="3593026"/>
            <a:ext cx="1338147" cy="1170879"/>
          </a:xfrm>
          <a:prstGeom prst="rightArrow">
            <a:avLst/>
          </a:prstGeom>
          <a:solidFill>
            <a:srgbClr val="004E88"/>
          </a:solidFill>
          <a:ln>
            <a:solidFill>
              <a:srgbClr val="004E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57CC384C-B9EA-4182-9103-B69CCE8A47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4836" y="3069646"/>
            <a:ext cx="2320234" cy="2320234"/>
          </a:xfrm>
          <a:prstGeom prst="rect">
            <a:avLst/>
          </a:prstGeom>
        </p:spPr>
      </p:pic>
      <p:sp>
        <p:nvSpPr>
          <p:cNvPr id="11" name="Овал 10">
            <a:extLst>
              <a:ext uri="{FF2B5EF4-FFF2-40B4-BE49-F238E27FC236}">
                <a16:creationId xmlns:a16="http://schemas.microsoft.com/office/drawing/2014/main" id="{0D8FF503-E583-4E89-AB56-1C9DC6AD7D64}"/>
              </a:ext>
            </a:extLst>
          </p:cNvPr>
          <p:cNvSpPr/>
          <p:nvPr/>
        </p:nvSpPr>
        <p:spPr>
          <a:xfrm>
            <a:off x="9704056" y="89209"/>
            <a:ext cx="2325496" cy="2325600"/>
          </a:xfrm>
          <a:prstGeom prst="ellipse">
            <a:avLst/>
          </a:prstGeom>
          <a:solidFill>
            <a:srgbClr val="004E8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Nunito Sans 7pt Black" pitchFamily="2" charset="-52"/>
              </a:rPr>
              <a:t>Идея проекта</a:t>
            </a:r>
            <a:endParaRPr lang="ru-RU" sz="8800" dirty="0">
              <a:latin typeface="Nunito Sans 7pt Black" pitchFamily="2" charset="-52"/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F9871A52-F400-4988-A788-0BC7E55238A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73798" cy="147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620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BF6AC90-4CFB-4253-B47E-25DDBD3D72C1}"/>
              </a:ext>
            </a:extLst>
          </p:cNvPr>
          <p:cNvSpPr txBox="1"/>
          <p:nvPr/>
        </p:nvSpPr>
        <p:spPr>
          <a:xfrm>
            <a:off x="4432104" y="2227200"/>
            <a:ext cx="6073371" cy="3877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solidFill>
                  <a:srgbClr val="004E88"/>
                </a:solidFill>
                <a:latin typeface="Nunito Sans 7pt Black" pitchFamily="2" charset="-52"/>
              </a:rPr>
              <a:t>ПРИЧИНЫ: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latin typeface="Nunito Sans 7pt Black" pitchFamily="2" charset="-52"/>
              </a:rPr>
              <a:t>Проще создать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latin typeface="Nunito Sans 7pt Black" pitchFamily="2" charset="-52"/>
              </a:rPr>
              <a:t>Участникам будет удобнее взаимодействовать с викториной</a:t>
            </a:r>
            <a:endParaRPr lang="ru-RU" sz="4800" dirty="0">
              <a:latin typeface="Nunito Sans 7pt Black" pitchFamily="2" charset="-52"/>
            </a:endParaRPr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7F17505-0CBA-45DC-8BD7-E110FCE085B1}"/>
              </a:ext>
            </a:extLst>
          </p:cNvPr>
          <p:cNvGrpSpPr/>
          <p:nvPr/>
        </p:nvGrpSpPr>
        <p:grpSpPr>
          <a:xfrm>
            <a:off x="895548" y="2264007"/>
            <a:ext cx="3536556" cy="3841178"/>
            <a:chOff x="5842936" y="3157451"/>
            <a:chExt cx="2977679" cy="3234162"/>
          </a:xfrm>
        </p:grpSpPr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7E31E7AD-4F72-450F-B809-EA27220001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42936" y="3157451"/>
              <a:ext cx="2866166" cy="2866166"/>
            </a:xfrm>
            <a:prstGeom prst="rect">
              <a:avLst/>
            </a:prstGeom>
          </p:spPr>
        </p:pic>
        <p:pic>
          <p:nvPicPr>
            <p:cNvPr id="12" name="Рисунок 11">
              <a:extLst>
                <a:ext uri="{FF2B5EF4-FFF2-40B4-BE49-F238E27FC236}">
                  <a16:creationId xmlns:a16="http://schemas.microsoft.com/office/drawing/2014/main" id="{2376E36C-766F-4476-B96F-D5F6364AB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83179" y="5254177"/>
              <a:ext cx="1137436" cy="1137436"/>
            </a:xfrm>
            <a:prstGeom prst="rect">
              <a:avLst/>
            </a:prstGeom>
          </p:spPr>
        </p:pic>
      </p:grpSp>
      <p:sp>
        <p:nvSpPr>
          <p:cNvPr id="11" name="Овал 10">
            <a:extLst>
              <a:ext uri="{FF2B5EF4-FFF2-40B4-BE49-F238E27FC236}">
                <a16:creationId xmlns:a16="http://schemas.microsoft.com/office/drawing/2014/main" id="{1900B0F5-7132-4E44-94DF-ACEBA7D36DC1}"/>
              </a:ext>
            </a:extLst>
          </p:cNvPr>
          <p:cNvSpPr/>
          <p:nvPr/>
        </p:nvSpPr>
        <p:spPr>
          <a:xfrm>
            <a:off x="9704056" y="89209"/>
            <a:ext cx="2325496" cy="2325600"/>
          </a:xfrm>
          <a:prstGeom prst="ellipse">
            <a:avLst/>
          </a:prstGeom>
          <a:solidFill>
            <a:srgbClr val="004E8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Nunito Sans 7pt Black" pitchFamily="2" charset="-52"/>
              </a:rPr>
              <a:t>Идея проекта</a:t>
            </a:r>
            <a:endParaRPr lang="ru-RU" sz="8800" dirty="0">
              <a:latin typeface="Nunito Sans 7pt Black" pitchFamily="2" charset="-52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B315489-236A-42E6-82EA-F477ECD925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73798" cy="147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990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CF9DB6C-0461-4AD2-AC74-F6724EA899CD}"/>
              </a:ext>
            </a:extLst>
          </p:cNvPr>
          <p:cNvSpPr txBox="1"/>
          <p:nvPr/>
        </p:nvSpPr>
        <p:spPr>
          <a:xfrm>
            <a:off x="5282442" y="2786231"/>
            <a:ext cx="5476494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dirty="0">
                <a:latin typeface="Nunito Sans 7pt Black" pitchFamily="2" charset="-52"/>
              </a:rPr>
              <a:t>Нам хочется попробовать себя в роли программистов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FE0F966-19F3-4A39-840F-4EEDC18946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512" y="2452178"/>
            <a:ext cx="3312930" cy="331293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5041CF6-97CE-4BAB-97DF-7F4E8FE22DB9}"/>
              </a:ext>
            </a:extLst>
          </p:cNvPr>
          <p:cNvSpPr txBox="1"/>
          <p:nvPr/>
        </p:nvSpPr>
        <p:spPr>
          <a:xfrm flipH="1">
            <a:off x="388900" y="2248349"/>
            <a:ext cx="16186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rgbClr val="004E88"/>
                </a:solidFill>
                <a:latin typeface="Nunito Sans 7pt Black" pitchFamily="2" charset="-52"/>
              </a:rPr>
              <a:t>1.</a:t>
            </a:r>
            <a:endParaRPr lang="ru-RU" sz="9600" dirty="0">
              <a:solidFill>
                <a:srgbClr val="004E88"/>
              </a:solidFill>
              <a:latin typeface="Nunito Sans 7pt Black" pitchFamily="2" charset="-52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B285B2D7-85D3-4A83-8A98-D0B2651F06F5}"/>
              </a:ext>
            </a:extLst>
          </p:cNvPr>
          <p:cNvSpPr/>
          <p:nvPr/>
        </p:nvSpPr>
        <p:spPr>
          <a:xfrm>
            <a:off x="9704056" y="89209"/>
            <a:ext cx="2325496" cy="2325600"/>
          </a:xfrm>
          <a:prstGeom prst="ellipse">
            <a:avLst/>
          </a:prstGeom>
          <a:solidFill>
            <a:srgbClr val="004E8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latin typeface="Nunito Sans 7pt Black" pitchFamily="2" charset="-52"/>
              </a:rPr>
              <a:t>Почему взялись?</a:t>
            </a:r>
            <a:endParaRPr lang="ru-RU" sz="8000" dirty="0">
              <a:latin typeface="Nunito Sans 7pt Black" pitchFamily="2" charset="-52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89E20-5437-413B-9C07-32306D556F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73798" cy="147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8598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CF9DB6C-0461-4AD2-AC74-F6724EA899CD}"/>
              </a:ext>
            </a:extLst>
          </p:cNvPr>
          <p:cNvSpPr txBox="1"/>
          <p:nvPr/>
        </p:nvSpPr>
        <p:spPr>
          <a:xfrm>
            <a:off x="5687209" y="2944714"/>
            <a:ext cx="54569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dirty="0">
                <a:latin typeface="Nunito Sans 7pt Black" pitchFamily="2" charset="-52"/>
              </a:rPr>
              <a:t>Мы хотим получить хороший рабочий кейс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224D2FF-6A9C-4EBA-9040-E906AF9542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743" y="2533141"/>
            <a:ext cx="3623915" cy="3623915"/>
          </a:xfrm>
          <a:prstGeom prst="rect">
            <a:avLst/>
          </a:prstGeom>
        </p:spPr>
      </p:pic>
      <p:sp>
        <p:nvSpPr>
          <p:cNvPr id="10" name="Овал 9">
            <a:extLst>
              <a:ext uri="{FF2B5EF4-FFF2-40B4-BE49-F238E27FC236}">
                <a16:creationId xmlns:a16="http://schemas.microsoft.com/office/drawing/2014/main" id="{592800BE-30B5-4A81-8422-941B9A5331DD}"/>
              </a:ext>
            </a:extLst>
          </p:cNvPr>
          <p:cNvSpPr/>
          <p:nvPr/>
        </p:nvSpPr>
        <p:spPr>
          <a:xfrm>
            <a:off x="9704056" y="89209"/>
            <a:ext cx="2325496" cy="2325600"/>
          </a:xfrm>
          <a:prstGeom prst="ellipse">
            <a:avLst/>
          </a:prstGeom>
          <a:solidFill>
            <a:srgbClr val="004E8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latin typeface="Nunito Sans 7pt Black" pitchFamily="2" charset="-52"/>
              </a:rPr>
              <a:t>Почему взялись?</a:t>
            </a:r>
            <a:endParaRPr lang="ru-RU" sz="8000" dirty="0">
              <a:latin typeface="Nunito Sans 7pt Black" pitchFamily="2" charset="-5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1D366A-FB6B-4599-9B21-77F15D96BA0F}"/>
              </a:ext>
            </a:extLst>
          </p:cNvPr>
          <p:cNvSpPr txBox="1"/>
          <p:nvPr/>
        </p:nvSpPr>
        <p:spPr>
          <a:xfrm flipH="1">
            <a:off x="334085" y="2414809"/>
            <a:ext cx="16186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rgbClr val="004E88"/>
                </a:solidFill>
                <a:latin typeface="Nunito Sans 7pt Black" pitchFamily="2" charset="-52"/>
              </a:rPr>
              <a:t>2.</a:t>
            </a:r>
            <a:endParaRPr lang="ru-RU" sz="9600" dirty="0">
              <a:solidFill>
                <a:srgbClr val="004E88"/>
              </a:solidFill>
              <a:latin typeface="Nunito Sans 7pt Black" pitchFamily="2" charset="-52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670A873-3C26-4954-9F96-F008F2275B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73798" cy="147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833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</TotalTime>
  <Words>364</Words>
  <Application>Microsoft Office PowerPoint</Application>
  <PresentationFormat>Широкоэкранный</PresentationFormat>
  <Paragraphs>92</Paragraphs>
  <Slides>20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5" baseType="lpstr">
      <vt:lpstr>Calibri Light</vt:lpstr>
      <vt:lpstr>Arial</vt:lpstr>
      <vt:lpstr>Nunito Sans 7pt Black</vt:lpstr>
      <vt:lpstr>Calibri</vt:lpstr>
      <vt:lpstr>Тема Office</vt:lpstr>
      <vt:lpstr>NeuroCraft</vt:lpstr>
      <vt:lpstr>ПЛАН ПРЕЗЕНТАЦИИ: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NeuroCraft</dc:title>
  <dc:creator>user</dc:creator>
  <cp:lastModifiedBy>user</cp:lastModifiedBy>
  <cp:revision>32</cp:revision>
  <dcterms:created xsi:type="dcterms:W3CDTF">2024-05-24T06:36:18Z</dcterms:created>
  <dcterms:modified xsi:type="dcterms:W3CDTF">2024-05-24T19:24:47Z</dcterms:modified>
</cp:coreProperties>
</file>

<file path=docProps/thumbnail.jpeg>
</file>